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57" r:id="rId4"/>
    <p:sldId id="270" r:id="rId5"/>
    <p:sldId id="261" r:id="rId6"/>
    <p:sldId id="262" r:id="rId7"/>
    <p:sldId id="263" r:id="rId8"/>
    <p:sldId id="273" r:id="rId9"/>
    <p:sldId id="277" r:id="rId10"/>
    <p:sldId id="278" r:id="rId11"/>
    <p:sldId id="264" r:id="rId12"/>
    <p:sldId id="265" r:id="rId13"/>
    <p:sldId id="274" r:id="rId14"/>
    <p:sldId id="275" r:id="rId15"/>
    <p:sldId id="276" r:id="rId16"/>
    <p:sldId id="266" r:id="rId17"/>
    <p:sldId id="272" r:id="rId18"/>
    <p:sldId id="267" r:id="rId19"/>
    <p:sldId id="269" r:id="rId20"/>
  </p:sldIdLst>
  <p:sldSz cx="9217025" cy="5184775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64" userDrawn="1">
          <p15:clr>
            <a:srgbClr val="A4A3A4"/>
          </p15:clr>
        </p15:guide>
        <p15:guide id="2" orient="horz" pos="5498" userDrawn="1">
          <p15:clr>
            <a:srgbClr val="A4A3A4"/>
          </p15:clr>
        </p15:guide>
        <p15:guide id="3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9"/>
    <a:srgbClr val="F0F0EB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8" d="100"/>
          <a:sy n="148" d="100"/>
        </p:scale>
        <p:origin x="507" y="63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754" y="-96"/>
      </p:cViewPr>
      <p:guideLst>
        <p:guide orient="horz" pos="764"/>
        <p:guide orient="horz" pos="5498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3807" y="38624"/>
            <a:ext cx="4860867" cy="3131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9132" y="38624"/>
            <a:ext cx="857800" cy="3131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3807" y="9589235"/>
            <a:ext cx="5003834" cy="313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35097" y="9589235"/>
            <a:ext cx="571867" cy="313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2211" y="5127030"/>
            <a:ext cx="5624817" cy="4128488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1212850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1760" y="5127030"/>
            <a:ext cx="6005268" cy="4149036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2316" y="38624"/>
            <a:ext cx="4860867" cy="3131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49132" y="38624"/>
            <a:ext cx="857800" cy="3131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2316" y="9589235"/>
            <a:ext cx="5003834" cy="313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35097" y="9589235"/>
            <a:ext cx="571867" cy="3131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1908" y="6066381"/>
            <a:ext cx="6075897" cy="255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12.10.2022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12.10.2022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12.10.2022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</p:spPr>
        <p:txBody>
          <a:bodyPr/>
          <a:lstStyle/>
          <a:p>
            <a:fld id="{30A2658B-9DCA-4C61-BE60-88DEF3D1D478}" type="datetime1">
              <a:rPr lang="de-DE" smtClean="0"/>
              <a:t>12.10.2022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12.10.2022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12.10.2022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fak.uni-bonn.de/de/studium/studienangebot/modulhandbuecher/uebersich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fak.uni-bonn.de/de/studium/pruefungsamt/im-studium/leitfaden-hausarbei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onn.de/de/studium/organisation-des-studiums/regulations_overview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fak.uni-bonn.de/de/studium/pruefungsamt/studienabschluss/handreichung-zur-bachelorarbeit" TargetMode="External"/><Relationship Id="rId2" Type="http://schemas.openxmlformats.org/officeDocument/2006/relationships/hyperlink" Target="https://www.philfak.uni-bonn.de/de/studium/pruefungsamt/downlo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fak.uni-bonn.de/de/studium/pruefungsamt/studienabschluss/handreichung-zur-masterarbeit" TargetMode="External"/><Relationship Id="rId2" Type="http://schemas.openxmlformats.org/officeDocument/2006/relationships/hyperlink" Target="https://www.philfak.uni-bonn.de/de/studium/pruefungsamt/downlo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fak.uni-bonn.de/de/studium/pruefungsamt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philfak.uni-bonn.de/de/studium/pruefungsamt/ansprechpartner" TargetMode="External"/><Relationship Id="rId4" Type="http://schemas.openxmlformats.org/officeDocument/2006/relationships/hyperlink" Target="https://www.philfak.uni-bonn.de/de/kontakt/pruefungsam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fak.uni-bonn.de/de/studium/pruefungsamt/studienbeginn/registrierung-fuer-erstsemes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fak.uni-bonn.de/de/studium/pruefungsamt/downlo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ilfak.uni-bonn.de/de/studium/pruefungsamt/downlo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onn.de/de/studium/organisation-des-studiums/regulations_overvi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136" y="1224235"/>
            <a:ext cx="5040000" cy="360000"/>
          </a:xfrm>
        </p:spPr>
        <p:txBody>
          <a:bodyPr/>
          <a:lstStyle/>
          <a:p>
            <a:r>
              <a:rPr lang="de-DE"/>
              <a:t>PrüfungsVerfahren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24136" y="1584275"/>
            <a:ext cx="5040000" cy="2952327"/>
          </a:xfrm>
        </p:spPr>
        <p:txBody>
          <a:bodyPr/>
          <a:lstStyle/>
          <a:p>
            <a:r>
              <a:rPr lang="de-DE" sz="2000" dirty="0">
                <a:latin typeface="+mn-lt"/>
                <a:cs typeface="Calibri Light" panose="020F0302020204030204" pitchFamily="34" charset="0"/>
              </a:rPr>
              <a:t>Informationsveranstaltung für Studierende im 1. Fachsemester DER</a:t>
            </a:r>
          </a:p>
          <a:p>
            <a:r>
              <a:rPr lang="de-DE" sz="2000" dirty="0" err="1">
                <a:latin typeface="+mn-lt"/>
                <a:cs typeface="Calibri Light" panose="020F0302020204030204" pitchFamily="34" charset="0"/>
              </a:rPr>
              <a:t>PhilosophischeN</a:t>
            </a:r>
            <a:r>
              <a:rPr lang="de-DE" sz="2000" dirty="0">
                <a:latin typeface="+mn-lt"/>
                <a:cs typeface="Calibri Light" panose="020F0302020204030204" pitchFamily="34" charset="0"/>
              </a:rPr>
              <a:t> Fakultät</a:t>
            </a:r>
          </a:p>
          <a:p>
            <a:pPr>
              <a:lnSpc>
                <a:spcPts val="2400"/>
              </a:lnSpc>
            </a:pPr>
            <a:endParaRPr lang="de-DE" sz="1400" dirty="0">
              <a:latin typeface="+mn-lt"/>
              <a:cs typeface="Calibri Light" panose="020F03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de-DE" sz="1400" dirty="0">
                <a:latin typeface="+mn-lt"/>
                <a:cs typeface="Calibri Light" panose="020F0302020204030204" pitchFamily="34" charset="0"/>
              </a:rPr>
              <a:t>Veronika Egenolf-Durner – Leiterin des Prüfungsamts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latin typeface="+mn-lt"/>
                <a:cs typeface="Calibri Light" panose="020F0302020204030204" pitchFamily="34" charset="0"/>
              </a:rPr>
              <a:t>SASCHA KEMPF – STELLVERTRETENDER LEITER DES PRÜFUNGSAMTS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latin typeface="+mn-lt"/>
                <a:cs typeface="Calibri Light" panose="020F0302020204030204" pitchFamily="34" charset="0"/>
              </a:rPr>
              <a:t>Julia Berges – VERTRETUNG DER LEITUNG des Prüfungsamts</a:t>
            </a:r>
          </a:p>
          <a:p>
            <a:pPr>
              <a:lnSpc>
                <a:spcPts val="2400"/>
              </a:lnSpc>
            </a:pPr>
            <a:r>
              <a:rPr lang="de-DE" sz="1400" dirty="0">
                <a:latin typeface="+mn-lt"/>
                <a:cs typeface="Calibri Light" panose="020F0302020204030204" pitchFamily="34" charset="0"/>
              </a:rPr>
              <a:t/>
            </a:r>
            <a:br>
              <a:rPr lang="de-DE" sz="1400" dirty="0">
                <a:latin typeface="+mn-lt"/>
                <a:cs typeface="Calibri Light" panose="020F0302020204030204" pitchFamily="34" charset="0"/>
              </a:rPr>
            </a:br>
            <a:endParaRPr lang="de-DE" sz="1400" dirty="0">
              <a:latin typeface="+mn-lt"/>
              <a:cs typeface="Calibri Light" panose="020F0302020204030204" pitchFamily="34" charset="0"/>
            </a:endParaRPr>
          </a:p>
          <a:p>
            <a:pPr>
              <a:lnSpc>
                <a:spcPts val="2400"/>
              </a:lnSpc>
            </a:pPr>
            <a:endParaRPr lang="de-DE" sz="1400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DEB5B-0FCD-44CE-BFD0-0F8C72F6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</a:rPr>
              <a:t>Im STUDIUM: </a:t>
            </a:r>
            <a:br>
              <a:rPr lang="de-DE" b="1" dirty="0">
                <a:solidFill>
                  <a:schemeClr val="accent2"/>
                </a:solidFill>
                <a:latin typeface="+mn-lt"/>
              </a:rPr>
            </a:br>
            <a:r>
              <a:rPr lang="de-DE" b="1" dirty="0">
                <a:latin typeface="+mn-lt"/>
              </a:rPr>
              <a:t>Modulbeschreibungen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330D5C-B95B-4768-BBAB-34AD572C4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Die Details der Module sind in den </a:t>
            </a:r>
            <a:r>
              <a:rPr lang="de-DE" sz="1800" b="1" dirty="0"/>
              <a:t>Modulbeschreibungen</a:t>
            </a:r>
            <a:r>
              <a:rPr lang="de-DE" sz="1800" dirty="0"/>
              <a:t> geregelt (zum Beispiel Teilnahmevoraussetzungen, ggfs. Studienleistungen und Anwesenheitspflichten, Prüfungsart)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Alle Modulbeschreibungen eines Studienganges sind in einem </a:t>
            </a:r>
            <a:r>
              <a:rPr lang="de-DE" sz="1800" b="1" dirty="0"/>
              <a:t>Modulhandbuch</a:t>
            </a:r>
            <a:r>
              <a:rPr lang="de-DE" sz="1800" dirty="0"/>
              <a:t> zusammengefasst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u="sng" dirty="0">
                <a:hlinkClick r:id="rId2"/>
              </a:rPr>
              <a:t>https://www.philfak.uni- bonn.de/de/studium/studienangebot/modulhandbuecher/uebersicht</a:t>
            </a:r>
            <a:endParaRPr lang="de-DE" sz="1800" u="sng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E9C768-00A8-4A4F-A27B-376F812E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8AB6BF-E86B-42D1-B72F-A554EB7D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82E689-25B7-4F46-8F4C-BD6D7DFF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4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Voraussetzung für Prüfungsanmeldung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Erbringung von </a:t>
            </a:r>
            <a:r>
              <a:rPr lang="de-DE" sz="1800" b="1" dirty="0"/>
              <a:t>veranstaltungsbezogenen Studienleistungen </a:t>
            </a:r>
            <a:r>
              <a:rPr lang="de-DE" sz="1800" dirty="0"/>
              <a:t>während der Vorlesungszeit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Festlegung der </a:t>
            </a:r>
            <a:r>
              <a:rPr lang="de-DE" sz="1800" b="1" dirty="0"/>
              <a:t>Studienleistungen im Modulhandbuch des jeweiligen Studienganges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Mögliche Studienleistungen: </a:t>
            </a:r>
            <a:r>
              <a:rPr lang="de-DE" sz="1800" b="1" dirty="0"/>
              <a:t>Referate, Protokolle, Berichte o.ä.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Erfolgreich abgelegte Studienleistungen eines Moduls müssen </a:t>
            </a:r>
            <a:r>
              <a:rPr lang="de-DE" sz="1800" b="1" dirty="0"/>
              <a:t>in BASIS </a:t>
            </a:r>
            <a:r>
              <a:rPr lang="de-DE" sz="1800" dirty="0"/>
              <a:t>(durch Lehrende/Mitarbeiter des Instituts) zum Ende des Semesters verbucht werden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Keine Prüfungsanmeldung bzw. – </a:t>
            </a:r>
            <a:r>
              <a:rPr lang="de-DE" sz="1800" b="1" dirty="0" err="1"/>
              <a:t>teilnahme</a:t>
            </a:r>
            <a:r>
              <a:rPr lang="de-DE" sz="1800" b="1" dirty="0"/>
              <a:t> </a:t>
            </a:r>
            <a:r>
              <a:rPr lang="de-DE" sz="1800" dirty="0"/>
              <a:t>möglich ohne Verbuchung der Studienleistungen!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78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Prüfungsleistungen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Prüfung als Abschluss eines Moduls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Formen:</a:t>
            </a:r>
            <a:r>
              <a:rPr lang="de-DE" sz="1800" b="1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1" dirty="0"/>
              <a:t>Hausarbeiten;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1" dirty="0"/>
              <a:t>Projektarbeiten; Referate; Präsentationen; Protokolle; Praktikumsberichte; Portfolios;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1" dirty="0"/>
              <a:t>Klausuren; Mündliche Prüfungen</a:t>
            </a:r>
            <a:endParaRPr lang="de-DE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Vergabe von Leistungspunkten: Anzahl der Leistungspunkte in Modulbeschreibungen des jeweiligen Studiengang ersichtlich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Wiederholung: </a:t>
            </a:r>
            <a:r>
              <a:rPr lang="de-DE" sz="1800" b="1" dirty="0"/>
              <a:t>Zwei mal möglich</a:t>
            </a:r>
            <a:r>
              <a:rPr lang="de-DE" sz="1800" dirty="0"/>
              <a:t> (insgesamt drei Versuche gemäß der jeweils geltenden Prüfungsordnung)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45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Prüfungsleistungen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 dirty="0"/>
              <a:t>Hausarbeit: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Anmeldung zu Hausarbeiten grundsätzlich nur möglich, sofern die in der Prüfungsordnung definierten Voraussetzungen vorliegen (d.h. Erfüllung aller erforderlichen Studienleistungen und ggfs. Anwesenheitspflichten sowie erfolgreiche Verbuchung auf BASIS</a:t>
            </a:r>
            <a:r>
              <a:rPr lang="de-DE" sz="1800" dirty="0" smtClean="0"/>
              <a:t>) – keine Abmeldung (Rücktritt) nach Themenausgabe ohne Angabe von triftigen Gründen möglich!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Anmeldefrist: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 smtClean="0"/>
              <a:t>Sommersemester</a:t>
            </a:r>
            <a:r>
              <a:rPr lang="de-DE" sz="1800" dirty="0"/>
              <a:t>: Ab 01.05. bis zwei Wochen vor Semesterende	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Wintersemester: Ab 01.11. bis zwei Wochen vor Semesterende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Gemäß Prüfungsordnung </a:t>
            </a:r>
            <a:r>
              <a:rPr lang="de-DE" sz="1800" b="1" dirty="0"/>
              <a:t>zweiwöchige Mindestbearbeitungszeit bis zwölfwöchige Höchstbearbeitungszeit, aber(!) spätestens jeweils zum Semesterende:</a:t>
            </a:r>
            <a:endParaRPr lang="de-DE" sz="1800" dirty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Sommersemester: 30.09.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Wintersemester: 31.03.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29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Prüfungsleistungen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Abstimmung des Themas mit Prüfendem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Anmeldung der Hausarbeit über BASIS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Gleichzeitig(!) mit der Anmeldung: Ausdruck des in BASIS bereitgestellten Prüfungsformulars für Hausarbeiten zur Themenstellung und Benotung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Prüfungsformular vollständig ausfüllen und vom Prüfenden unterzeichnen lassen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Nach Fertigstellung wird die Arbeit gemeinsam mit dem Prüfungsformular beim Prüfenden eingereicht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Korrektur der Hausarbeit: Vier (Bachelor) bzw. sechs (Master) Wochen nach Abgabe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Leitfaden: </a:t>
            </a:r>
            <a:r>
              <a:rPr lang="de-DE" sz="1800" dirty="0">
                <a:hlinkClick r:id="rId2"/>
              </a:rPr>
              <a:t>https://www.philfak.uni-bonn.de/de/studium/pruefungsamt/im-studium/leitfaden-hausarbeit</a:t>
            </a:r>
            <a:endParaRPr lang="de-DE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33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Prüfungsleistungen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6000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 dirty="0"/>
              <a:t>Lehrveranstaltungsbegleitende Prüfungen (Projektarbeiten, Referate, Präsentationen,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 dirty="0"/>
              <a:t>Protokolle, Praktikumsberichte und Portfolio):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u="sng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Diese müssen bis zum Ende bzw. im Laufe des jeweiligen Semesters, in dem die Veranstaltung stattfindet, angemeldet und erstellt bzw. gehalten werden. </a:t>
            </a:r>
            <a:r>
              <a:rPr lang="de-DE" sz="1800" dirty="0" smtClean="0"/>
              <a:t>K</a:t>
            </a:r>
            <a:r>
              <a:rPr lang="de-DE" sz="1800" dirty="0" smtClean="0"/>
              <a:t>eine </a:t>
            </a:r>
            <a:r>
              <a:rPr lang="de-DE" sz="1800" dirty="0"/>
              <a:t>Abmeldung (Rücktritt) nach Themenausgabe ohne Angabe von triftigen Gründen möglich!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Erneute Veranstaltungsbelegung notwendig, wenn diese Prüfung im jeweiligen Semester, in dem die Veranstaltung stattfindet, nicht angemeldet oder nicht bestanden wird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Nähere Informationen zu den einzelnen Prüfungsformen sind in der jeweiligen Prüfungsordnung zu finden: </a:t>
            </a:r>
            <a:r>
              <a:rPr lang="de-DE" sz="1800" b="1" u="sng" dirty="0">
                <a:hlinkClick r:id="rId3"/>
              </a:rPr>
              <a:t>https://www.uni-bonn.de/de/studium/organisation-des-studiums/regulations_overview</a:t>
            </a:r>
            <a:endParaRPr lang="de-DE" sz="1800" b="1" u="sng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u="sng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198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Studienabschluss: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Bachelor- und Masterarbeit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08210"/>
            <a:ext cx="8640000" cy="388763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 dirty="0"/>
              <a:t>Bachelorarbeit: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Anmeldung: </a:t>
            </a:r>
            <a:r>
              <a:rPr lang="de-DE" sz="1800" b="1" dirty="0"/>
              <a:t>Ab 108 LP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Erbringung: Empfehlung im 6. Semester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Bearbeitungsdauer: </a:t>
            </a:r>
            <a:r>
              <a:rPr lang="de-DE" sz="1800" b="1" dirty="0"/>
              <a:t>3 Monate ab Ausgabe des Themas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Themenstellung in </a:t>
            </a:r>
            <a:r>
              <a:rPr lang="de-DE" sz="1800" b="1" dirty="0"/>
              <a:t>Abstimmung mit Betreuer/Betreuerin </a:t>
            </a:r>
            <a:r>
              <a:rPr lang="de-DE" sz="1800" dirty="0"/>
              <a:t>der Bachelorarbeit (Kern-/Begleitfach-Bachelor: Thema aus dem Kernfach: Zwei-Fach-Bachelor: Thema aus einem der beiden Fächer möglich)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Anmeldung beim Prüfungsamt mit Formular: </a:t>
            </a:r>
            <a:r>
              <a:rPr lang="de-DE" sz="1800" dirty="0">
                <a:hlinkClick r:id="rId2"/>
              </a:rPr>
              <a:t>https://www.philfak.uni-bonn.de/de/studium/pruefungsamt/download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Abgabe: </a:t>
            </a:r>
            <a:r>
              <a:rPr lang="de-DE" sz="1800" dirty="0"/>
              <a:t>Elektronisch via Kontaktformular des Prüfungsamts </a:t>
            </a:r>
            <a:r>
              <a:rPr lang="de-DE" sz="1800" b="1" dirty="0"/>
              <a:t>UND </a:t>
            </a:r>
            <a:r>
              <a:rPr lang="de-DE" sz="1800" dirty="0"/>
              <a:t>in Papierform (drei Exemplare) per Post oder Einwurf in den Briefkasten des Prüfungsamts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Wiederholung: </a:t>
            </a:r>
            <a:r>
              <a:rPr lang="de-DE" sz="1800" b="1" dirty="0"/>
              <a:t>Einmalig zulässig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Leitfaden: </a:t>
            </a:r>
            <a:r>
              <a:rPr lang="de-DE" sz="1800" dirty="0">
                <a:hlinkClick r:id="rId3"/>
              </a:rPr>
              <a:t>https://www.philfak.uni-bonn.de/de/studium/pruefungsamt/studienabschluss/handreichung-zur-bachelorarbeit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57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Studienabschluss: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Bachelor- und Masterarbeit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u="sng" dirty="0"/>
              <a:t>Masterarbeit: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Anmeldung: </a:t>
            </a:r>
            <a:r>
              <a:rPr lang="de-DE" sz="1800" b="1" dirty="0"/>
              <a:t>Ab 60 LP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Erbringung: Empfehlung im 4. Semester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Bearbeitungsdauer: </a:t>
            </a:r>
            <a:r>
              <a:rPr lang="de-DE" sz="1800" b="1" dirty="0"/>
              <a:t>6 Monate ab Ausgabe des Themas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Themenstellung in Abstimmung mit Betreuer/Betreuerin der Masterarbeit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Anmeldung beim Prüfungsamt mit Formular: </a:t>
            </a:r>
            <a:r>
              <a:rPr lang="de-DE" sz="1800" dirty="0">
                <a:hlinkClick r:id="rId2"/>
              </a:rPr>
              <a:t>https://www.philfak.uni-bonn.de/de/studium/pruefungsamt/download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Abgabe: </a:t>
            </a:r>
            <a:r>
              <a:rPr lang="de-DE" sz="1800" dirty="0"/>
              <a:t>Elektronisch via Kontaktformular des Prüfungsamts </a:t>
            </a:r>
            <a:r>
              <a:rPr lang="de-DE" sz="1800" b="1" dirty="0"/>
              <a:t>UND </a:t>
            </a:r>
            <a:r>
              <a:rPr lang="de-DE" sz="1800" dirty="0"/>
              <a:t>in Papierform (drei</a:t>
            </a:r>
            <a:r>
              <a:rPr lang="de-DE" sz="1800" b="1" dirty="0"/>
              <a:t> </a:t>
            </a:r>
            <a:r>
              <a:rPr lang="de-DE" sz="1800" dirty="0"/>
              <a:t>Exemplare) per Post oder Einwurf in den Briefkasten des Prüfungsamts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Wiederholung: </a:t>
            </a:r>
            <a:r>
              <a:rPr lang="de-DE" sz="1800" b="1" dirty="0"/>
              <a:t>Einmalig zulässig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u="sng" dirty="0"/>
              <a:t>Leitfaden: </a:t>
            </a:r>
            <a:r>
              <a:rPr lang="de-DE" sz="1800" dirty="0">
                <a:hlinkClick r:id="rId3"/>
              </a:rPr>
              <a:t>https://www.philfak.uni-bonn.de/de/studium/pruefungsamt/studienabschluss/handreichung-zur-masterarbeit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97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 und Beratung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Grundsätzliche Informationen zu Prüfungsverfahren sowie FAQs: </a:t>
            </a:r>
            <a:br>
              <a:rPr lang="de-DE" sz="1800" b="1" dirty="0"/>
            </a:br>
            <a:r>
              <a:rPr lang="de-DE" sz="1800" dirty="0">
                <a:hlinkClick r:id="rId3"/>
              </a:rPr>
              <a:t>https://www.philfak.uni-bonn.de/de/studium/pruefungsamt</a:t>
            </a:r>
            <a:endParaRPr lang="de-DE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Kontaktformular: </a:t>
            </a:r>
            <a:r>
              <a:rPr lang="de-DE" sz="1800" dirty="0">
                <a:hlinkClick r:id="rId4"/>
              </a:rPr>
              <a:t>https://www.philfak.uni-bonn.de/de/kontakt/pruefungsamt</a:t>
            </a:r>
            <a:endParaRPr lang="de-DE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Telefon-Sprechstunde: Sprechzeiten siehe jeweilige Ansprechpartner/innen im Prüfungsamt</a:t>
            </a:r>
            <a:br>
              <a:rPr lang="de-DE" sz="1800" b="1" dirty="0"/>
            </a:br>
            <a:r>
              <a:rPr lang="de-DE" sz="1800" dirty="0">
                <a:hlinkClick r:id="rId5"/>
              </a:rPr>
              <a:t>https://www.philfak.uni-bonn.de/de/studium/pruefungsamt/ansprechpartner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47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6784" y="1944315"/>
            <a:ext cx="5040000" cy="2376264"/>
          </a:xfrm>
        </p:spPr>
        <p:txBody>
          <a:bodyPr/>
          <a:lstStyle/>
          <a:p>
            <a:endParaRPr lang="de-DE" sz="2000" dirty="0"/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Vielen dank für ihre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aufmerksamkeit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und viel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erfolg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bei den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prüfungen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943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STUDIENBEGINN</a:t>
            </a:r>
            <a:endParaRPr lang="de-D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IM STUDIUM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STUDIENABSCHLUSS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KONTAKT UND BERATUNG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59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STUDIENBEGINN: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REGISTRIERUNG FÜR ERSTSEMESTER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008211"/>
            <a:ext cx="8640000" cy="331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Grundvoraussetzung für die Anmeldung zu Modulprüfungen!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Anmeldeform: </a:t>
            </a:r>
            <a:r>
              <a:rPr lang="de-DE" sz="1800" b="1" dirty="0"/>
              <a:t>Postalisch mit beglaubigten Zeugniskopien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dirty="0"/>
              <a:t>Alle Infos zum Verfahren: </a:t>
            </a:r>
            <a:r>
              <a:rPr lang="de-DE" sz="1800" dirty="0">
                <a:hlinkClick r:id="rId2"/>
              </a:rPr>
              <a:t>https://www.philfak.uni-bonn.de/de/studium/pruefungsamt/studienbeginn/registrierung-fuer-erstsemester</a:t>
            </a: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b="1" u="sng" dirty="0">
                <a:highlight>
                  <a:srgbClr val="FAFAF9"/>
                </a:highlight>
              </a:rPr>
              <a:t>Zeit/Frist: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b="1" dirty="0">
                <a:highlight>
                  <a:srgbClr val="FAFAF9"/>
                </a:highlight>
              </a:rPr>
              <a:t>Bachelor: 02.12.2022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b="1" dirty="0">
                <a:highlight>
                  <a:srgbClr val="FAFAF9"/>
                </a:highlight>
              </a:rPr>
              <a:t>Master: 15.12.2022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STUDIENBEGINN: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REGISTRIERUNG FÜR ERSTSEMESTER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008211"/>
            <a:ext cx="8640000" cy="367240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b="1" u="sng" dirty="0"/>
              <a:t>Notwendige Dokumente: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Anmeldeformular </a:t>
            </a:r>
            <a:r>
              <a:rPr lang="de-DE" sz="1800" b="1" dirty="0"/>
              <a:t>„Antrag auf Zulassung zur Bachelor-/Masterprüfung“</a:t>
            </a:r>
            <a:r>
              <a:rPr lang="de-DE" sz="1800" dirty="0"/>
              <a:t>:</a:t>
            </a:r>
            <a:r>
              <a:rPr lang="de-DE" sz="1800" u="sng" dirty="0"/>
              <a:t> </a:t>
            </a:r>
            <a:r>
              <a:rPr lang="de-DE" sz="1800" dirty="0">
                <a:hlinkClick r:id="rId2"/>
              </a:rPr>
              <a:t>https://www.philfak.uni-bonn.de/de/studium/pruefungsamt/download</a:t>
            </a:r>
            <a:endParaRPr lang="de-DE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1800" dirty="0"/>
              <a:t>Als beglaubigte Kopie: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de-DE" sz="1800" b="1" dirty="0"/>
              <a:t>Bachelor-Erstsemester: Zeugnis der Hochschulreife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de-DE" sz="1800" b="1" dirty="0"/>
              <a:t>Master-Erstsemester: Erster berufsqualifizierender Hochschulabschluss  (in der Regel: Bachelorzeugnis)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1800" dirty="0"/>
              <a:t>Als Kopien: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de-DE" sz="1800" b="1" dirty="0"/>
              <a:t>Studierendenausweis</a:t>
            </a:r>
            <a:r>
              <a:rPr lang="de-DE" sz="1800" dirty="0"/>
              <a:t> (Vor- und Rückseite)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de-DE" sz="1800" b="1" dirty="0"/>
              <a:t>Personalausweis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de-DE" sz="1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97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STUDIENBEGINN: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ANERKENNUNG VON LEISTUNGEN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52E3CE-AB72-41CC-AE96-EE6FC752A421}"/>
              </a:ext>
            </a:extLst>
          </p:cNvPr>
          <p:cNvSpPr/>
          <p:nvPr/>
        </p:nvSpPr>
        <p:spPr>
          <a:xfrm>
            <a:off x="288032" y="936203"/>
            <a:ext cx="83517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2"/>
                </a:solidFill>
              </a:rPr>
              <a:t>Regelung über die Anerkennung von Studien- und Prüfungsleistungen durch jeweilige Prüfungsordnung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2"/>
                </a:solidFill>
              </a:rPr>
              <a:t>Anerkennung von Studien- und Prüfungsleistungen grundsätzlich </a:t>
            </a:r>
            <a:r>
              <a:rPr lang="de-DE" b="1" dirty="0">
                <a:solidFill>
                  <a:schemeClr val="accent2"/>
                </a:solidFill>
              </a:rPr>
              <a:t>nur auf Antrag!</a:t>
            </a:r>
            <a:br>
              <a:rPr lang="de-DE" b="1" dirty="0">
                <a:solidFill>
                  <a:schemeClr val="accent2"/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accent2"/>
                </a:solidFill>
              </a:rPr>
              <a:t>Versand des Antrages inklusive Nachweise </a:t>
            </a:r>
            <a:r>
              <a:rPr lang="de-DE" dirty="0">
                <a:solidFill>
                  <a:schemeClr val="accent2"/>
                </a:solidFill>
              </a:rPr>
              <a:t>der bereits erbrachten Leistungen </a:t>
            </a:r>
            <a:r>
              <a:rPr lang="en-US" dirty="0">
                <a:solidFill>
                  <a:schemeClr val="accent2"/>
                </a:solidFill>
              </a:rPr>
              <a:t>(Transcript of Records, </a:t>
            </a:r>
            <a:r>
              <a:rPr lang="en-US" dirty="0" err="1">
                <a:solidFill>
                  <a:schemeClr val="accent2"/>
                </a:solidFill>
              </a:rPr>
              <a:t>Zeugnis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u.ä</a:t>
            </a:r>
            <a:r>
              <a:rPr lang="en-US" dirty="0">
                <a:solidFill>
                  <a:schemeClr val="accent2"/>
                </a:solidFill>
              </a:rPr>
              <a:t>.) </a:t>
            </a:r>
            <a:r>
              <a:rPr lang="de-DE" dirty="0">
                <a:solidFill>
                  <a:schemeClr val="accent2"/>
                </a:solidFill>
              </a:rPr>
              <a:t>an </a:t>
            </a:r>
            <a:r>
              <a:rPr lang="de-DE" b="1" dirty="0">
                <a:solidFill>
                  <a:schemeClr val="accent2"/>
                </a:solidFill>
              </a:rPr>
              <a:t>Anrechnungsbeauftragten</a:t>
            </a:r>
            <a:r>
              <a:rPr lang="de-DE" dirty="0">
                <a:solidFill>
                  <a:schemeClr val="accent2"/>
                </a:solidFill>
              </a:rPr>
              <a:t> des jeweils zuständigen Institutes zur Fachempfehlung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2"/>
                </a:solidFill>
              </a:rPr>
              <a:t>Anschließende Weiterleitung des ausgefüllten Antrages an das Prüfungsamt zur </a:t>
            </a:r>
            <a:r>
              <a:rPr lang="de-DE" dirty="0" err="1">
                <a:solidFill>
                  <a:schemeClr val="accent2"/>
                </a:solidFill>
              </a:rPr>
              <a:t>Bescheidausstellung</a:t>
            </a:r>
            <a:r>
              <a:rPr lang="de-DE" dirty="0">
                <a:solidFill>
                  <a:schemeClr val="accent2"/>
                </a:solidFill>
              </a:rPr>
              <a:t> über die Anrechnung und Noteneingabe</a:t>
            </a:r>
            <a:br>
              <a:rPr lang="de-DE" dirty="0">
                <a:solidFill>
                  <a:schemeClr val="accent2"/>
                </a:solidFill>
              </a:rPr>
            </a:br>
            <a:endParaRPr lang="de-DE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b="1" u="sng" dirty="0">
                <a:solidFill>
                  <a:schemeClr val="accent2"/>
                </a:solidFill>
              </a:rPr>
              <a:t>Antragsformular unter: 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  <a:hlinkClick r:id="rId2"/>
              </a:rPr>
              <a:t>https://www.philfak.uni-bonn.de/de/studium/pruefungsamt/download</a:t>
            </a:r>
            <a:endParaRPr lang="de-DE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1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STUDIENBEGINN: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ProfiL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-/ SCHWERPUNKTWAHLEN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008211"/>
            <a:ext cx="8640000" cy="38164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In einigen Studiengängen muss eine </a:t>
            </a:r>
            <a:r>
              <a:rPr lang="de-DE" sz="1800" b="1" dirty="0"/>
              <a:t>Spezialisierung festgelegt werden </a:t>
            </a:r>
            <a:r>
              <a:rPr lang="de-DE" sz="1800" dirty="0"/>
              <a:t>(Vorgabe durch Prüfungsordnung)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b="1" dirty="0"/>
              <a:t>Festlegung eines Profils, eines Schwerpunktes, einer Erst- und Zweitsprache, einer Fachrichtung oder eines Ergänzungsbereiches </a:t>
            </a:r>
            <a:r>
              <a:rPr lang="de-DE" sz="1800" dirty="0"/>
              <a:t>entweder selbständig über BASIS oder durch das Prüfungsamt: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1" dirty="0"/>
              <a:t>Über BASIS</a:t>
            </a:r>
            <a:r>
              <a:rPr lang="de-DE" sz="1800" dirty="0"/>
              <a:t>: Freie Wahl während Profilwahlphase zu Beginn eines Semesters</a:t>
            </a:r>
          </a:p>
          <a:p>
            <a:pPr marL="216000" lvl="1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1" dirty="0" err="1"/>
              <a:t>Einbuchung</a:t>
            </a:r>
            <a:r>
              <a:rPr lang="de-DE" sz="1800" b="1" dirty="0"/>
              <a:t> der Spezialisierung über das Prüfungsamt: </a:t>
            </a:r>
            <a:r>
              <a:rPr lang="de-DE" sz="1800" dirty="0"/>
              <a:t>Je nach Zugangsvoraussetzung/ Zulassungsbescheid </a:t>
            </a:r>
            <a:br>
              <a:rPr lang="de-DE" sz="1800" dirty="0"/>
            </a:br>
            <a:endParaRPr lang="de-DE" sz="18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Anschließend im </a:t>
            </a:r>
            <a:r>
              <a:rPr lang="de-DE" sz="1800" dirty="0" err="1"/>
              <a:t>Transcript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Records ersichtlich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91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Termine und FRISTEN – WS 2022/2023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064" y="956925"/>
            <a:ext cx="8640000" cy="386770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 smtClean="0"/>
              <a:t>Selbständige Anmeldung über BASIS: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u="sng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u="sng" dirty="0"/>
              <a:t>Anmeldung Lehrveranstaltungen: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/>
              <a:t>Erstsemester 26.09. bis 07.10.2022</a:t>
            </a:r>
            <a:br>
              <a:rPr lang="de-DE" sz="1800" b="1" dirty="0"/>
            </a:br>
            <a:r>
              <a:rPr lang="de-DE" sz="1800" b="1" dirty="0"/>
              <a:t>Nachbelegung</a:t>
            </a:r>
            <a:r>
              <a:rPr lang="de-DE" sz="1800" dirty="0"/>
              <a:t> </a:t>
            </a:r>
            <a:r>
              <a:rPr lang="de-DE" sz="1800" b="1" dirty="0"/>
              <a:t>31.10. bis 07.11.2022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u="sng" dirty="0"/>
              <a:t>Prüfungsanmeldung Hausarbeiten: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/>
              <a:t>    01.11.2022 bis 17.03.2023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u="sng" dirty="0"/>
              <a:t>1. Prüfungsphase: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/>
              <a:t>Anmeldung 16.01. bis 24.01.2023</a:t>
            </a:r>
            <a:br>
              <a:rPr lang="de-DE" sz="1800" b="1" dirty="0"/>
            </a:br>
            <a:r>
              <a:rPr lang="de-DE" sz="1800" b="1" dirty="0"/>
              <a:t>Prüfungen 30.01. bis 11.02.2023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44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Im STUDIUM: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Termine und FRISTEN – WS 2022/2023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064" y="956925"/>
            <a:ext cx="8640000" cy="386770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u="sng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u="sng" dirty="0"/>
              <a:t>2. Prüfungsphase: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/>
              <a:t>Anmeldung 13.03. bis 15.03.2023</a:t>
            </a:r>
            <a:br>
              <a:rPr lang="de-DE" sz="1800" b="1" dirty="0"/>
            </a:br>
            <a:r>
              <a:rPr lang="de-DE" sz="1800" b="1" dirty="0"/>
              <a:t>Prüfungen</a:t>
            </a:r>
            <a:r>
              <a:rPr lang="de-DE" sz="1800" dirty="0"/>
              <a:t> </a:t>
            </a:r>
            <a:r>
              <a:rPr lang="de-DE" sz="1800" b="1" dirty="0"/>
              <a:t>20.03. bis 31.03.2023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800" u="sng" dirty="0"/>
              <a:t>Anmeldung Lehrveranstaltungen im SS 2023: 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b="1" dirty="0"/>
              <a:t>1. Phase 06.03. bis 15.03.2023</a:t>
            </a:r>
            <a:br>
              <a:rPr lang="de-DE" sz="1800" b="1" dirty="0"/>
            </a:br>
            <a:r>
              <a:rPr lang="de-DE" sz="1800" b="1" dirty="0"/>
              <a:t>2. Phase 20.03.2023 bis 29.03.2023</a:t>
            </a:r>
            <a:br>
              <a:rPr lang="de-DE" sz="1800" b="1" dirty="0"/>
            </a:br>
            <a:r>
              <a:rPr lang="de-DE" sz="1800" b="1" dirty="0"/>
              <a:t>Nachbelegung 24.04. bis </a:t>
            </a:r>
            <a:r>
              <a:rPr lang="de-DE" sz="1800" b="1" dirty="0" smtClean="0"/>
              <a:t>02.05.2023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de-DE" sz="1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 smtClean="0"/>
              <a:t>Nach Anmeldung zu einer Prüfung ist die Abmeldung nur bei Klausuren und Mündlichen Prüfungen bis eine Woche vor dem Termin möglich - aber </a:t>
            </a:r>
            <a:r>
              <a:rPr lang="de-DE" sz="1800" b="1" dirty="0" smtClean="0"/>
              <a:t>bei den anderen Prüfungsformen nur noch bei Angabe von triftigen Gründen (dazu später mehr)! </a:t>
            </a:r>
            <a:endParaRPr lang="de-DE" sz="18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Prüfungsamt ǀ Philosophische Fakultät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43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D0A20-ED71-4547-9FEC-D3426F99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 STUDIUM: </a:t>
            </a:r>
            <a:br>
              <a:rPr lang="de-DE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Prüfungsordnungen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5764F5-BAF1-4DB9-ADCA-62E4E3CF2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Prüfungsordnung für die Bachelorstudiengänge (Bachelor </a:t>
            </a:r>
            <a:r>
              <a:rPr lang="de-DE" sz="1800" dirty="0" err="1"/>
              <a:t>of</a:t>
            </a:r>
            <a:r>
              <a:rPr lang="de-DE" sz="1800" dirty="0"/>
              <a:t> Arts) und die konsekutiven Masterstudiengänge (Master </a:t>
            </a:r>
            <a:r>
              <a:rPr lang="de-DE" sz="1800" dirty="0" err="1"/>
              <a:t>of</a:t>
            </a:r>
            <a:r>
              <a:rPr lang="de-DE" sz="1800" dirty="0"/>
              <a:t> Arts) der Philosophischen Fakultät der Rheinischen Friedrich-Wilhelms-Universität Bonn vom 17. August 2018 („</a:t>
            </a:r>
            <a:r>
              <a:rPr lang="de-DE" sz="1800" b="1" dirty="0"/>
              <a:t>BMPO 18</a:t>
            </a:r>
            <a:r>
              <a:rPr lang="de-DE" sz="1800" dirty="0"/>
              <a:t>“).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Prüfungsordnungen für den Bachelorstudiengang „Psychologie“ und den konsekutiven Masterstudiengang „Psychologie“ der Philosophischen Fakultät der Rheinischen Friedrich-Wilhelms-Universität Bonn vom 28. August 2020 („</a:t>
            </a:r>
            <a:r>
              <a:rPr lang="de-DE" sz="1800" b="1" dirty="0"/>
              <a:t>Psychologie-BMPO 20</a:t>
            </a:r>
            <a:r>
              <a:rPr lang="de-DE" sz="1800" dirty="0"/>
              <a:t>“).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Prüfungsordnung für die konsekutiven Masterstudiengänge „</a:t>
            </a:r>
            <a:r>
              <a:rPr lang="de-DE" sz="1800" dirty="0" err="1"/>
              <a:t>Dependency</a:t>
            </a:r>
            <a:r>
              <a:rPr lang="de-DE" sz="1800" dirty="0"/>
              <a:t> and </a:t>
            </a:r>
            <a:r>
              <a:rPr lang="de-DE" sz="1800" dirty="0" err="1"/>
              <a:t>Slavery</a:t>
            </a:r>
            <a:r>
              <a:rPr lang="de-DE" sz="1800" dirty="0"/>
              <a:t> Studies“ und „</a:t>
            </a:r>
            <a:r>
              <a:rPr lang="de-DE" sz="1800" dirty="0" err="1"/>
              <a:t>Slavery</a:t>
            </a:r>
            <a:r>
              <a:rPr lang="de-DE" sz="1800" dirty="0"/>
              <a:t> Studies” der Philosophischen Fakultät der Rheinischen Friedrich-Wilhelms-Universität Bonn Vom 28. August 2020 („</a:t>
            </a:r>
            <a:r>
              <a:rPr lang="de-DE" sz="1800" b="1" dirty="0" err="1"/>
              <a:t>Slavery</a:t>
            </a:r>
            <a:r>
              <a:rPr lang="de-DE" sz="1800" b="1" dirty="0"/>
              <a:t> Studies-MPO 20</a:t>
            </a:r>
            <a:r>
              <a:rPr lang="de-DE" sz="1800" dirty="0"/>
              <a:t>“)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hlinkClick r:id="rId2"/>
              </a:rPr>
              <a:t>https://www.uni-bonn.de/de/studium/organisation-des-studiums/regulations_overview</a:t>
            </a: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CAC026-9D03-4E7F-8BFE-08A2CB8A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0BD3EB-7CF1-43DB-B975-56D7C9AD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Präsentationstitel/Autor/Veranstaltung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BF4DF-B209-4312-B6A8-329D5F25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85696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ni-Bonn">
    <a:dk1>
      <a:srgbClr val="000000"/>
    </a:dk1>
    <a:lt1>
      <a:srgbClr val="FFFFFF"/>
    </a:lt1>
    <a:dk2>
      <a:srgbClr val="000000"/>
    </a:dk2>
    <a:lt2>
      <a:srgbClr val="FFFFFF"/>
    </a:lt2>
    <a:accent1>
      <a:srgbClr val="909085"/>
    </a:accent1>
    <a:accent2>
      <a:srgbClr val="07529A"/>
    </a:accent2>
    <a:accent3>
      <a:srgbClr val="EAB90C"/>
    </a:accent3>
    <a:accent4>
      <a:srgbClr val="D8D8C8"/>
    </a:accent4>
    <a:accent5>
      <a:srgbClr val="053D73"/>
    </a:accent5>
    <a:accent6>
      <a:srgbClr val="F8DE83"/>
    </a:accent6>
    <a:hlink>
      <a:srgbClr val="79BAF8"/>
    </a:hlink>
    <a:folHlink>
      <a:srgbClr val="6C6C62"/>
    </a:folHlink>
  </a:clrScheme>
</a:themeOverride>
</file>

<file path=ppt/theme/themeOverride2.xml><?xml version="1.0" encoding="utf-8"?>
<a:themeOverride xmlns:a="http://schemas.openxmlformats.org/drawingml/2006/main">
  <a:clrScheme name="Uni-Bonn">
    <a:dk1>
      <a:srgbClr val="000000"/>
    </a:dk1>
    <a:lt1>
      <a:srgbClr val="FFFFFF"/>
    </a:lt1>
    <a:dk2>
      <a:srgbClr val="000000"/>
    </a:dk2>
    <a:lt2>
      <a:srgbClr val="FFFFFF"/>
    </a:lt2>
    <a:accent1>
      <a:srgbClr val="909085"/>
    </a:accent1>
    <a:accent2>
      <a:srgbClr val="07529A"/>
    </a:accent2>
    <a:accent3>
      <a:srgbClr val="EAB90C"/>
    </a:accent3>
    <a:accent4>
      <a:srgbClr val="D8D8C8"/>
    </a:accent4>
    <a:accent5>
      <a:srgbClr val="053D73"/>
    </a:accent5>
    <a:accent6>
      <a:srgbClr val="F8DE83"/>
    </a:accent6>
    <a:hlink>
      <a:srgbClr val="79BAF8"/>
    </a:hlink>
    <a:folHlink>
      <a:srgbClr val="6C6C6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1287</Words>
  <Application>Microsoft Office PowerPoint</Application>
  <PresentationFormat>Benutzerdefiniert</PresentationFormat>
  <Paragraphs>203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Exo 2</vt:lpstr>
      <vt:lpstr>Exo 2 Semi Bold</vt:lpstr>
      <vt:lpstr>Wingdings</vt:lpstr>
      <vt:lpstr>Uni_Bonn</vt:lpstr>
      <vt:lpstr>PrüfungsVerfahren</vt:lpstr>
      <vt:lpstr>AGENDA</vt:lpstr>
      <vt:lpstr>STUDIENBEGINN: REGISTRIERUNG FÜR ERSTSEMESTER</vt:lpstr>
      <vt:lpstr>STUDIENBEGINN: REGISTRIERUNG FÜR ERSTSEMESTER</vt:lpstr>
      <vt:lpstr>STUDIENBEGINN: ANERKENNUNG VON LEISTUNGEN</vt:lpstr>
      <vt:lpstr>STUDIENBEGINN: ProfiL-/ SCHWERPUNKTWAHLEN</vt:lpstr>
      <vt:lpstr>Im STUDIUM: Termine und FRISTEN – WS 2022/2023</vt:lpstr>
      <vt:lpstr>Im STUDIUM: Termine und FRISTEN – WS 2022/2023</vt:lpstr>
      <vt:lpstr>Im STUDIUM:  Prüfungsordnungen </vt:lpstr>
      <vt:lpstr>Im STUDIUM:  Modulbeschreibungen</vt:lpstr>
      <vt:lpstr>Im STUDIUM: Voraussetzung für Prüfungsanmeldung</vt:lpstr>
      <vt:lpstr>Im STUDIUM: Prüfungsleistungen</vt:lpstr>
      <vt:lpstr>Im STUDIUM: Prüfungsleistungen</vt:lpstr>
      <vt:lpstr>Im STUDIUM: Prüfungsleistungen</vt:lpstr>
      <vt:lpstr>Im STUDIUM: Prüfungsleistungen</vt:lpstr>
      <vt:lpstr>Studienabschluss: Bachelor- und Masterarbeit</vt:lpstr>
      <vt:lpstr>Studienabschluss: Bachelor- und Masterarbeit</vt:lpstr>
      <vt:lpstr>Kontakt und Beratung</vt:lpstr>
      <vt:lpstr>Prüfungswesen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Prüfungsorganisation</dc:title>
  <dc:creator>Plasa, Stefan</dc:creator>
  <cp:lastModifiedBy>Durner</cp:lastModifiedBy>
  <cp:revision>87</cp:revision>
  <cp:lastPrinted>2022-10-10T12:41:49Z</cp:lastPrinted>
  <dcterms:created xsi:type="dcterms:W3CDTF">2017-11-07T13:51:27Z</dcterms:created>
  <dcterms:modified xsi:type="dcterms:W3CDTF">2022-10-12T12:33:00Z</dcterms:modified>
</cp:coreProperties>
</file>